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7" r:id="rId2"/>
    <p:sldId id="259" r:id="rId3"/>
    <p:sldId id="260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/>
    <p:restoredTop sz="94694"/>
  </p:normalViewPr>
  <p:slideViewPr>
    <p:cSldViewPr snapToGrid="0" snapToObjects="1">
      <p:cViewPr>
        <p:scale>
          <a:sx n="100" d="100"/>
          <a:sy n="100" d="100"/>
        </p:scale>
        <p:origin x="360" y="2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1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682CDE-5B29-FA40-ACB9-8CA204D1B02F}"/>
              </a:ext>
            </a:extLst>
          </p:cNvPr>
          <p:cNvSpPr>
            <a:spLocks noChangeAspect="1"/>
          </p:cNvSpPr>
          <p:nvPr userDrawn="1"/>
        </p:nvSpPr>
        <p:spPr>
          <a:xfrm>
            <a:off x="441330" y="702156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89905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1330" y="702156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89905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4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4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E4B5DE-CE4D-2E47-89EE-AF7AC64C8FA4}"/>
              </a:ext>
            </a:extLst>
          </p:cNvPr>
          <p:cNvSpPr>
            <a:spLocks noChangeAspect="1"/>
          </p:cNvSpPr>
          <p:nvPr userDrawn="1"/>
        </p:nvSpPr>
        <p:spPr>
          <a:xfrm>
            <a:off x="441330" y="702156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802639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8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9BF285-FCB8-484F-B518-25B5B1606EBF}"/>
              </a:ext>
            </a:extLst>
          </p:cNvPr>
          <p:cNvSpPr>
            <a:spLocks noChangeAspect="1"/>
          </p:cNvSpPr>
          <p:nvPr userDrawn="1"/>
        </p:nvSpPr>
        <p:spPr>
          <a:xfrm>
            <a:off x="441330" y="702156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2" y="802639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9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CD8A52-27AB-A14E-A28A-1CAEF5BE5CD3}"/>
              </a:ext>
            </a:extLst>
          </p:cNvPr>
          <p:cNvSpPr>
            <a:spLocks noChangeAspect="1"/>
          </p:cNvSpPr>
          <p:nvPr userDrawn="1"/>
        </p:nvSpPr>
        <p:spPr>
          <a:xfrm>
            <a:off x="441330" y="702156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1" y="802639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0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8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1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3162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81397" y="297707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77010" y="294150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576693" y="297707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6ED94E-08E2-ED43-8DE5-EF16B564A33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3001" y="80284"/>
            <a:ext cx="624840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times.com/2018/09/17/business/dealbook/shorting-cannabis-stocks-costly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F161-D4CD-DD49-B98E-3FE8200EB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B427F-051F-B248-8E4A-AE579800BD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Overview &amp; backtesting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FFD8-A739-A642-B566-57959395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sale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A8B0-1C74-B244-98F7-8318CE90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45008" cy="36783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Shorting stock has a few drawbacks</a:t>
            </a:r>
          </a:p>
          <a:p>
            <a:r>
              <a:rPr lang="en-US" dirty="0"/>
              <a:t>A broker first has to locate the shares you want to short</a:t>
            </a:r>
          </a:p>
          <a:p>
            <a:r>
              <a:rPr lang="en-US" dirty="0"/>
              <a:t>You have to pay interest on the shares that you are shorting, and that can vary widely depending on short interest/difficulty of finding shares</a:t>
            </a:r>
          </a:p>
          <a:p>
            <a:r>
              <a:rPr lang="en-US" dirty="0"/>
              <a:t>Small caps are more difficult to short</a:t>
            </a:r>
          </a:p>
          <a:p>
            <a:r>
              <a:rPr lang="en-US" dirty="0"/>
              <a:t>ETFs are as hard to borrow as stocks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905A7-CC0E-8C49-8B98-B3BDFAAC7D01}"/>
              </a:ext>
            </a:extLst>
          </p:cNvPr>
          <p:cNvSpPr txBox="1"/>
          <p:nvPr/>
        </p:nvSpPr>
        <p:spPr>
          <a:xfrm>
            <a:off x="6934201" y="2463800"/>
            <a:ext cx="480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“</a:t>
            </a:r>
            <a:r>
              <a:rPr lang="en-CA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$1.5 billion short bet against cannabis stocks is costing $2.4 million a day, or 200 times more than an equivalently sized bet against a basket of stocks including Apple, Amazon, IBM and Goldman Sachs, said </a:t>
            </a:r>
            <a:r>
              <a:rPr lang="en-CA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Ihor</a:t>
            </a:r>
            <a:r>
              <a:rPr lang="en-CA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CA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Dusaniwsky</a:t>
            </a:r>
            <a:r>
              <a:rPr lang="en-CA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head of predictive analytics at S3 Partners.</a:t>
            </a:r>
          </a:p>
          <a:p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  <a:r>
              <a:rPr lang="en-CA" b="1" i="1" dirty="0"/>
              <a:t> Shorting Cannabis Stocks Is Getting Costly</a:t>
            </a:r>
            <a:r>
              <a:rPr lang="en-CA" b="1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</a:p>
          <a:p>
            <a:r>
              <a:rPr lang="en-CA" b="1" i="1" dirty="0">
                <a:hlinkClick r:id="rId2"/>
              </a:rPr>
              <a:t>https://</a:t>
            </a:r>
            <a:r>
              <a:rPr lang="en-CA" b="1" i="1" dirty="0" err="1">
                <a:hlinkClick r:id="rId2"/>
              </a:rPr>
              <a:t>www.nytimes.com</a:t>
            </a:r>
            <a:r>
              <a:rPr lang="en-CA" b="1" i="1" dirty="0">
                <a:hlinkClick r:id="rId2"/>
              </a:rPr>
              <a:t>/2018/09/17/business/</a:t>
            </a:r>
            <a:r>
              <a:rPr lang="en-CA" b="1" i="1" dirty="0" err="1">
                <a:hlinkClick r:id="rId2"/>
              </a:rPr>
              <a:t>dealbook</a:t>
            </a:r>
            <a:r>
              <a:rPr lang="en-CA" b="1" i="1" dirty="0">
                <a:hlinkClick r:id="rId2"/>
              </a:rPr>
              <a:t>/shorting-cannabis-stocks-</a:t>
            </a:r>
            <a:r>
              <a:rPr lang="en-CA" b="1" i="1" dirty="0" err="1">
                <a:hlinkClick r:id="rId2"/>
              </a:rPr>
              <a:t>costly.html</a:t>
            </a:r>
            <a:endParaRPr lang="en-CA" b="1" i="1" dirty="0"/>
          </a:p>
        </p:txBody>
      </p:sp>
    </p:spTree>
    <p:extLst>
      <p:ext uri="{BB962C8B-B14F-4D97-AF65-F5344CB8AC3E}">
        <p14:creationId xmlns:p14="http://schemas.microsoft.com/office/powerpoint/2010/main" val="23399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1EF8-8ABF-FC45-9B8B-052312C1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</a:t>
            </a:r>
            <a:r>
              <a:rPr lang="en-US" dirty="0" err="1"/>
              <a:t>backtest</a:t>
            </a:r>
            <a:r>
              <a:rPr lang="en-US" dirty="0"/>
              <a:t>: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8052-3C02-1A4C-94B1-114843F9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Situation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04C3C-FA38-7543-A82D-0DB828D49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backtest</a:t>
            </a:r>
            <a:r>
              <a:rPr lang="en-US" sz="2400" dirty="0"/>
              <a:t> shows an annualized return of 30%</a:t>
            </a:r>
          </a:p>
          <a:p>
            <a:r>
              <a:rPr lang="en-US" sz="2400" dirty="0"/>
              <a:t>The Sharpe ratio is 0.3</a:t>
            </a:r>
          </a:p>
          <a:p>
            <a:r>
              <a:rPr lang="en-US" sz="2400" dirty="0"/>
              <a:t>The maximum drawdown duration is two years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B8E6-3B71-F946-94C2-26650BBC5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What’s wrong with it?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0FF30-5BEB-9A41-8AC6-12989EB0A6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High return, low Sharpe is indicative of a fluke strategy</a:t>
            </a:r>
          </a:p>
          <a:p>
            <a:r>
              <a:rPr lang="en-US" sz="2400" dirty="0"/>
              <a:t>Maximum drawdown is way too long for any sort of investor to have any confidence in the strategy</a:t>
            </a:r>
          </a:p>
        </p:txBody>
      </p:sp>
    </p:spTree>
    <p:extLst>
      <p:ext uri="{BB962C8B-B14F-4D97-AF65-F5344CB8AC3E}">
        <p14:creationId xmlns:p14="http://schemas.microsoft.com/office/powerpoint/2010/main" val="259289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1EF8-8ABF-FC45-9B8B-052312C1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</a:t>
            </a:r>
            <a:r>
              <a:rPr lang="en-US" dirty="0" err="1"/>
              <a:t>backtest</a:t>
            </a:r>
            <a:r>
              <a:rPr lang="en-US" dirty="0"/>
              <a:t>: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8052-3C02-1A4C-94B1-114843F9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Situation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04C3C-FA38-7543-A82D-0DB828D49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 long only crude oil futures strategy returned 20% in 2007</a:t>
            </a:r>
          </a:p>
          <a:p>
            <a:r>
              <a:rPr lang="en-US" sz="2400" dirty="0"/>
              <a:t>Sharpe ratio of 1.5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B8E6-3B71-F946-94C2-26650BBC5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What’s wrong with it?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0FF30-5BEB-9A41-8AC6-12989EB0A6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Simply holding the front month crude oil futures returned much more than 20% in 2007</a:t>
            </a:r>
          </a:p>
          <a:p>
            <a:r>
              <a:rPr lang="en-US" sz="2400" dirty="0"/>
              <a:t>This strategy is worse than just buying and holding</a:t>
            </a:r>
          </a:p>
          <a:p>
            <a:r>
              <a:rPr lang="en-US" sz="2400" dirty="0"/>
              <a:t>Always choose an appropriate benchmark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74283-B252-6B48-A95A-C3E5756F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4308006"/>
            <a:ext cx="3695700" cy="23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64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1EF8-8ABF-FC45-9B8B-052312C1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</a:t>
            </a:r>
            <a:r>
              <a:rPr lang="en-US" dirty="0" err="1"/>
              <a:t>backtest</a:t>
            </a:r>
            <a:r>
              <a:rPr lang="en-US" dirty="0"/>
              <a:t>: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8052-3C02-1A4C-94B1-114843F9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Situation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04C3C-FA38-7543-A82D-0DB828D49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CA" sz="2400" dirty="0"/>
              <a:t>A simple “buy-low-sell-high” strategy picks the 10 lowest priced stocks at the beginning of the year and holds them for a year.</a:t>
            </a:r>
          </a:p>
          <a:p>
            <a:r>
              <a:rPr lang="en-CA" sz="2400" dirty="0"/>
              <a:t>The </a:t>
            </a:r>
            <a:r>
              <a:rPr lang="en-CA" sz="2400" dirty="0" err="1"/>
              <a:t>backtest</a:t>
            </a:r>
            <a:r>
              <a:rPr lang="en-CA" sz="2400" dirty="0"/>
              <a:t> return in 2001 is 388%</a:t>
            </a:r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B8E6-3B71-F946-94C2-26650BBC5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What’s wrong with it?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0FF30-5BEB-9A41-8AC6-12989EB0A6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Returns are simply way too high to not be skeptical</a:t>
            </a:r>
          </a:p>
          <a:p>
            <a:r>
              <a:rPr lang="en-US" sz="2400" dirty="0"/>
              <a:t>If it seems too good to be true, chances are it is</a:t>
            </a:r>
          </a:p>
          <a:p>
            <a:r>
              <a:rPr lang="en-US" sz="2400" dirty="0"/>
              <a:t>This example had survivorship bias, and when accounting for delisted stocks, the strategy returned -100% in 2001</a:t>
            </a:r>
          </a:p>
        </p:txBody>
      </p:sp>
    </p:spTree>
    <p:extLst>
      <p:ext uri="{BB962C8B-B14F-4D97-AF65-F5344CB8AC3E}">
        <p14:creationId xmlns:p14="http://schemas.microsoft.com/office/powerpoint/2010/main" val="38536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1EF8-8ABF-FC45-9B8B-052312C1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</a:t>
            </a:r>
            <a:r>
              <a:rPr lang="en-US" dirty="0" err="1"/>
              <a:t>backtest</a:t>
            </a:r>
            <a:r>
              <a:rPr lang="en-US" dirty="0"/>
              <a:t>: example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8052-3C02-1A4C-94B1-114843F9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Situation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04C3C-FA38-7543-A82D-0DB828D49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A neural net trading model that has about 100 nodes generates a </a:t>
            </a:r>
            <a:r>
              <a:rPr lang="en-CA" sz="2400" dirty="0" err="1"/>
              <a:t>backtest</a:t>
            </a:r>
            <a:r>
              <a:rPr lang="en-CA" sz="2400" dirty="0"/>
              <a:t> Sharpe ratio of 6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B8E6-3B71-F946-94C2-26650BBC5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What’s wrong with it?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0FF30-5BEB-9A41-8AC6-12989EB0A6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words “neural nets” are red flags</a:t>
            </a:r>
          </a:p>
          <a:p>
            <a:r>
              <a:rPr lang="en-US" sz="2400" dirty="0"/>
              <a:t>100 nodes means that there are at least 100 parameters in the model</a:t>
            </a:r>
          </a:p>
          <a:p>
            <a:r>
              <a:rPr lang="en-US" sz="2400" dirty="0"/>
              <a:t>Sharpe ratio of 6 helps indicate that the model is overfitted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D78CD-0A5D-794F-9A52-E749C526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4254500"/>
            <a:ext cx="3340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1EF8-8ABF-FC45-9B8B-052312C1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</a:t>
            </a:r>
            <a:r>
              <a:rPr lang="en-US" dirty="0" err="1"/>
              <a:t>backtest</a:t>
            </a:r>
            <a:r>
              <a:rPr lang="en-US" dirty="0"/>
              <a:t>: example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8052-3C02-1A4C-94B1-114843F9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Situation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04C3C-FA38-7543-A82D-0DB828D49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A high-frequency E-mini S&amp;P 500 futures trading strategy has a </a:t>
            </a:r>
            <a:r>
              <a:rPr lang="en-CA" sz="2400" dirty="0" err="1"/>
              <a:t>backtest</a:t>
            </a:r>
            <a:r>
              <a:rPr lang="en-CA" sz="2400" dirty="0"/>
              <a:t> annual average return of 200 percent and a Sharpe ratio of 6. Its average holding period is 50 seconds.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B8E6-3B71-F946-94C2-26650BBC5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What’s wrong with it?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0FF30-5BEB-9A41-8AC6-12989EB0A6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Backtesting a high-frequency strategy doesn’t really make sense</a:t>
            </a:r>
          </a:p>
          <a:p>
            <a:r>
              <a:rPr lang="en-US" sz="2400" dirty="0"/>
              <a:t>Placing/executing an order can affect the market, especially in HFT</a:t>
            </a:r>
          </a:p>
        </p:txBody>
      </p:sp>
    </p:spTree>
    <p:extLst>
      <p:ext uri="{BB962C8B-B14F-4D97-AF65-F5344CB8AC3E}">
        <p14:creationId xmlns:p14="http://schemas.microsoft.com/office/powerpoint/2010/main" val="86569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E1AB-2AB4-0045-88AB-3BB5DA58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6D634-BC6E-F645-92A5-971CB70BF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11029616" cy="53600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 two main strategies that will be covered in this book: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9859-76BC-D241-AD84-CA6EEB062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4294" y="2926051"/>
            <a:ext cx="4181306" cy="2934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Mean Reversion	</a:t>
            </a:r>
          </a:p>
          <a:p>
            <a:pPr lvl="1"/>
            <a:r>
              <a:rPr lang="en-US" dirty="0"/>
              <a:t>Belief that an asset will revert back to an equilibrium point</a:t>
            </a:r>
          </a:p>
          <a:p>
            <a:pPr lvl="1"/>
            <a:r>
              <a:rPr lang="en-US" dirty="0"/>
              <a:t>Drawn from inter/intraday data of stocks, ETFs vs. their components, currency pairs, futures calendar/intermarket spreads</a:t>
            </a:r>
          </a:p>
          <a:p>
            <a:pPr lvl="1"/>
            <a:r>
              <a:rPr lang="en-US" dirty="0"/>
              <a:t>Backwardation/</a:t>
            </a:r>
            <a:r>
              <a:rPr lang="en-US" dirty="0" err="1"/>
              <a:t>contango</a:t>
            </a:r>
            <a:r>
              <a:rPr lang="en-US" dirty="0"/>
              <a:t> with respect to futures contracts curves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6B31-D7C6-0E42-A9E5-3065CE34D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67009" y="2926051"/>
            <a:ext cx="3485091" cy="2934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Momentum</a:t>
            </a:r>
          </a:p>
          <a:p>
            <a:pPr lvl="1"/>
            <a:r>
              <a:rPr lang="en-US" dirty="0"/>
              <a:t>Belief that an asset will continue its behavior</a:t>
            </a:r>
          </a:p>
          <a:p>
            <a:pPr lvl="2"/>
            <a:r>
              <a:rPr lang="en-US" dirty="0"/>
              <a:t>4 main drivers of momentum in stocks and futures</a:t>
            </a:r>
          </a:p>
          <a:p>
            <a:pPr lvl="2"/>
            <a:r>
              <a:rPr lang="en-US" dirty="0"/>
              <a:t>Strategies based on news events, sentiment, leveraged ETFs, order flow, and HFT all will be covered in the book </a:t>
            </a:r>
          </a:p>
        </p:txBody>
      </p:sp>
    </p:spTree>
    <p:extLst>
      <p:ext uri="{BB962C8B-B14F-4D97-AF65-F5344CB8AC3E}">
        <p14:creationId xmlns:p14="http://schemas.microsoft.com/office/powerpoint/2010/main" val="233016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5586-C2AC-4741-9A44-899478DE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Backtesting and automated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83A4-0A4B-C449-8454-4924749A6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464008" cy="41187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Backtesting is done in hopes that the historical performance of a strategy will help us understand what to expect for future performance</a:t>
            </a:r>
          </a:p>
          <a:p>
            <a:r>
              <a:rPr lang="en-US" dirty="0"/>
              <a:t>The profitability of a strategy (and therefore the effectiveness of a </a:t>
            </a:r>
            <a:r>
              <a:rPr lang="en-US" dirty="0" err="1"/>
              <a:t>backtest</a:t>
            </a:r>
            <a:r>
              <a:rPr lang="en-US" dirty="0"/>
              <a:t>) is extremely sensitive to changes in: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Order Type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The time that the order is placed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Using the bid/ask/last price to trigger a trade</a:t>
            </a:r>
          </a:p>
          <a:p>
            <a:r>
              <a:rPr lang="en-US" dirty="0"/>
              <a:t>The author of a research paper cannot do out of sample testing within the research paper</a:t>
            </a:r>
          </a:p>
          <a:p>
            <a:pPr marL="6669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4141C-E502-4C49-8476-D2CA2FDC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1" y="2180496"/>
            <a:ext cx="5591015" cy="355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F058-A3DC-8F44-B42E-6AA11277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of backtesting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C97B9-46D1-5E47-A3EB-77F527D1A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at all costs</a:t>
            </a:r>
          </a:p>
        </p:txBody>
      </p:sp>
    </p:spTree>
    <p:extLst>
      <p:ext uri="{BB962C8B-B14F-4D97-AF65-F5344CB8AC3E}">
        <p14:creationId xmlns:p14="http://schemas.microsoft.com/office/powerpoint/2010/main" val="280435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C91C-6B7C-414F-B92D-E2D6AF91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Look-ahead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416F-EEC0-8D47-8126-ED04A570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66196"/>
            <a:ext cx="5133808" cy="3678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your algorithm is using information in the future to determine today’s trading signals</a:t>
            </a:r>
          </a:p>
          <a:p>
            <a:pPr lvl="1"/>
            <a:r>
              <a:rPr lang="en-US" dirty="0"/>
              <a:t>Example: using the closing price of today to determine the entry signal for today’s trades</a:t>
            </a:r>
          </a:p>
          <a:p>
            <a:r>
              <a:rPr lang="en-US" dirty="0"/>
              <a:t>Mitigate by using the same program for backtesting and live trading</a:t>
            </a:r>
          </a:p>
          <a:p>
            <a:pPr lvl="1"/>
            <a:r>
              <a:rPr lang="en-US" dirty="0"/>
              <a:t>Can’t make the same mistake live trading</a:t>
            </a:r>
          </a:p>
          <a:p>
            <a:r>
              <a:rPr lang="en-US" dirty="0"/>
              <a:t>More common than you think!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4C701-7189-534F-8D30-EE734255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381250"/>
            <a:ext cx="5337612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B21AD-FD2F-4149-8902-0D6FB909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899" y="2413000"/>
            <a:ext cx="4079875" cy="3263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1BB98-A5D6-A74B-B8EA-B30BB269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93D9C-752B-4246-9FE5-943DBBC61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196"/>
            <a:ext cx="6873707" cy="41822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Caused by overfitting your model based on your training data</a:t>
            </a:r>
          </a:p>
          <a:p>
            <a:r>
              <a:rPr lang="en-US" dirty="0"/>
              <a:t>May look great when testing but will likely look terrible with test data/OOS testing</a:t>
            </a:r>
          </a:p>
          <a:p>
            <a:r>
              <a:rPr lang="en-US" dirty="0"/>
              <a:t>If your model doesn’t quite meet your standards, </a:t>
            </a:r>
            <a:r>
              <a:rPr lang="en-US" dirty="0">
                <a:solidFill>
                  <a:srgbClr val="FF0000"/>
                </a:solidFill>
              </a:rPr>
              <a:t>DO NOT TWEAK IT </a:t>
            </a:r>
            <a:r>
              <a:rPr lang="en-US" dirty="0">
                <a:solidFill>
                  <a:schemeClr val="tx1"/>
                </a:solidFill>
              </a:rPr>
              <a:t>to make it look better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Easiest way to avoid this is to use cross-validation (i.e. use different subsets of the data before using your training data/test data) </a:t>
            </a:r>
          </a:p>
          <a:p>
            <a:r>
              <a:rPr lang="en-US" dirty="0">
                <a:solidFill>
                  <a:schemeClr val="tx1"/>
                </a:solidFill>
              </a:rPr>
              <a:t>Make the model as simple as possible, with as few parameters as possible, and with as few rules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8B023-197D-2E42-9FB0-AA4C0968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1" y="4264863"/>
            <a:ext cx="1663700" cy="22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6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C130-480B-3644-8EFA-9849B78C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splits and dividends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9F29B-770B-4841-8F17-FE056E3D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1011"/>
            <a:ext cx="5095707" cy="3678303"/>
          </a:xfrm>
        </p:spPr>
        <p:txBody>
          <a:bodyPr>
            <a:normAutofit fontScale="92500"/>
          </a:bodyPr>
          <a:lstStyle/>
          <a:p>
            <a:r>
              <a:rPr lang="en-US" dirty="0"/>
              <a:t>Some data sources may not account for stock splits and dividends in their price history</a:t>
            </a:r>
          </a:p>
          <a:p>
            <a:pPr lvl="1"/>
            <a:r>
              <a:rPr lang="en-US" dirty="0"/>
              <a:t>Example: look up the 1M chart of $OZM on Apple’s stock app</a:t>
            </a:r>
          </a:p>
          <a:p>
            <a:r>
              <a:rPr lang="en-US" dirty="0"/>
              <a:t>Usually there is an option on Bloomberg for dividend/split adjustments</a:t>
            </a:r>
          </a:p>
          <a:p>
            <a:r>
              <a:rPr lang="en-US" dirty="0"/>
              <a:t>Yahoo finance also has dividend and split adjustments (and is free!)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19B31-9C7D-214D-9348-830703B0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2335226"/>
            <a:ext cx="5150632" cy="290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FA55-210C-3B4F-B5F8-F1C56C59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Survivorship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2A77-D894-9044-96B9-DF025F32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494" y="2180496"/>
            <a:ext cx="4371807" cy="43092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Failing to include delisted stocks means that your model will suffer from survivorship bias</a:t>
            </a:r>
          </a:p>
          <a:p>
            <a:r>
              <a:rPr lang="en-US" dirty="0"/>
              <a:t>Only including stocks that are trading today will give a false bias to your </a:t>
            </a:r>
            <a:r>
              <a:rPr lang="en-US" dirty="0" err="1"/>
              <a:t>backtest</a:t>
            </a:r>
            <a:endParaRPr lang="en-US" dirty="0"/>
          </a:p>
          <a:p>
            <a:r>
              <a:rPr lang="en-US" dirty="0"/>
              <a:t>For example, taking the constituents of the TSX as they are today would mean ignoring all 29 stocks that were delisted in the past 4 months</a:t>
            </a:r>
          </a:p>
          <a:p>
            <a:pPr lvl="1"/>
            <a:r>
              <a:rPr lang="en-US" dirty="0"/>
              <a:t>Or 39 for the TSXV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E9F7A-2D68-0C4B-A7B1-7F5F4822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1" y="1935202"/>
            <a:ext cx="2757061" cy="4799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84FB5-18EB-B745-BCC5-A8E3ADAD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1935202"/>
            <a:ext cx="2184400" cy="48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C5C9-C2E7-D64C-BEFE-9D8D5C5C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0662-22B8-1543-9BCC-15F637004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086308" cy="36783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place in which stocks/futures/currencies are traded also affects your </a:t>
            </a:r>
            <a:r>
              <a:rPr lang="en-US" dirty="0" err="1"/>
              <a:t>backtest</a:t>
            </a:r>
            <a:endParaRPr lang="en-US" dirty="0"/>
          </a:p>
          <a:p>
            <a:r>
              <a:rPr lang="en-US" dirty="0"/>
              <a:t>Stock data can be quoted using their primary exchange or using a consolidated dataset</a:t>
            </a:r>
          </a:p>
          <a:p>
            <a:pPr lvl="1"/>
            <a:r>
              <a:rPr lang="en-US" dirty="0"/>
              <a:t>Primary is more useful, prices can fluctuate more widely with the smaller orders that take place on other exchanges </a:t>
            </a:r>
          </a:p>
          <a:p>
            <a:r>
              <a:rPr lang="en-US" dirty="0"/>
              <a:t>Currency markets are even more fragmented when compared to the stock market </a:t>
            </a:r>
          </a:p>
          <a:p>
            <a:pPr lvl="1"/>
            <a:r>
              <a:rPr lang="en-US" dirty="0"/>
              <a:t>No requirement to trade at the best bid/ask across all venues</a:t>
            </a:r>
          </a:p>
          <a:p>
            <a:pPr lvl="1"/>
            <a:r>
              <a:rPr lang="en-US" dirty="0"/>
              <a:t>Prices and sizes are not generally available without a delay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11474-B76D-CB45-ADAE-4E7A37BD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180496"/>
            <a:ext cx="4752807" cy="288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0226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MIRC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B49F"/>
      </a:accent1>
      <a:accent2>
        <a:srgbClr val="DEB922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{94EF6182-603C-7B4A-83E1-3C73BA85B959}tf10001123</Template>
  <TotalTime>125</TotalTime>
  <Words>974</Words>
  <Application>Microsoft Macintosh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Helvetica Neue Light</vt:lpstr>
      <vt:lpstr>Wingdings 2</vt:lpstr>
      <vt:lpstr>Dividend</vt:lpstr>
      <vt:lpstr>Chapter 1</vt:lpstr>
      <vt:lpstr>Overview</vt:lpstr>
      <vt:lpstr>Backtesting and automated execution</vt:lpstr>
      <vt:lpstr>Common pitfalls of backtesting</vt:lpstr>
      <vt:lpstr>Look-ahead bias</vt:lpstr>
      <vt:lpstr>Data snooping bias</vt:lpstr>
      <vt:lpstr>Stock splits and dividends</vt:lpstr>
      <vt:lpstr>Survivorship bias</vt:lpstr>
      <vt:lpstr>Venues</vt:lpstr>
      <vt:lpstr>Short sale constraints</vt:lpstr>
      <vt:lpstr>When not to backtest: example 1</vt:lpstr>
      <vt:lpstr>When not to backtest: example 2</vt:lpstr>
      <vt:lpstr>When not to backtest: example 3</vt:lpstr>
      <vt:lpstr>When not to backtest: example 4</vt:lpstr>
      <vt:lpstr>When not to backtest: example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L. Krenn</dc:creator>
  <cp:lastModifiedBy>L. Krenn</cp:lastModifiedBy>
  <cp:revision>12</cp:revision>
  <dcterms:created xsi:type="dcterms:W3CDTF">2019-01-15T01:17:57Z</dcterms:created>
  <dcterms:modified xsi:type="dcterms:W3CDTF">2019-01-15T03:23:00Z</dcterms:modified>
</cp:coreProperties>
</file>